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7" r:id="rId2"/>
    <p:sldId id="264" r:id="rId3"/>
    <p:sldId id="297" r:id="rId4"/>
    <p:sldId id="298" r:id="rId5"/>
    <p:sldId id="283" r:id="rId6"/>
    <p:sldId id="343" r:id="rId7"/>
    <p:sldId id="312" r:id="rId8"/>
    <p:sldId id="299" r:id="rId9"/>
    <p:sldId id="303" r:id="rId10"/>
    <p:sldId id="306" r:id="rId11"/>
    <p:sldId id="307" r:id="rId12"/>
    <p:sldId id="309" r:id="rId13"/>
    <p:sldId id="311" r:id="rId14"/>
    <p:sldId id="281" r:id="rId15"/>
    <p:sldId id="314" r:id="rId16"/>
    <p:sldId id="313" r:id="rId17"/>
    <p:sldId id="315" r:id="rId18"/>
    <p:sldId id="316" r:id="rId19"/>
    <p:sldId id="317" r:id="rId20"/>
    <p:sldId id="347" r:id="rId21"/>
    <p:sldId id="318" r:id="rId22"/>
    <p:sldId id="321" r:id="rId23"/>
    <p:sldId id="322" r:id="rId24"/>
    <p:sldId id="323" r:id="rId25"/>
    <p:sldId id="324" r:id="rId26"/>
    <p:sldId id="325" r:id="rId27"/>
    <p:sldId id="327" r:id="rId28"/>
    <p:sldId id="328" r:id="rId29"/>
    <p:sldId id="332" r:id="rId30"/>
    <p:sldId id="330" r:id="rId31"/>
    <p:sldId id="333" r:id="rId32"/>
    <p:sldId id="335" r:id="rId33"/>
    <p:sldId id="337" r:id="rId34"/>
    <p:sldId id="338" r:id="rId35"/>
    <p:sldId id="339" r:id="rId36"/>
    <p:sldId id="340" r:id="rId37"/>
    <p:sldId id="341" r:id="rId38"/>
    <p:sldId id="342" r:id="rId39"/>
    <p:sldId id="346" r:id="rId40"/>
    <p:sldId id="345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40" autoAdjust="0"/>
    <p:restoredTop sz="86434" autoAdjust="0"/>
  </p:normalViewPr>
  <p:slideViewPr>
    <p:cSldViewPr>
      <p:cViewPr>
        <p:scale>
          <a:sx n="50" d="100"/>
          <a:sy n="50" d="100"/>
        </p:scale>
        <p:origin x="-216" y="7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4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C54ECF6-0D20-411D-96F2-57DCA63EFC2A}" type="datetimeFigureOut">
              <a:rPr lang="en-US"/>
              <a:pPr>
                <a:defRPr/>
              </a:pPr>
              <a:t>4/2/2018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14F3ED5-8306-498C-A964-65B9511A3B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2401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3719DE-E156-437F-BD0E-E92F34F5207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953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9FE82-F2D9-4897-852A-A4AD92EFCC75}" type="datetimeFigureOut">
              <a:rPr lang="en-US"/>
              <a:pPr>
                <a:defRPr/>
              </a:pPr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9DABB-726E-4AB6-82EE-4E214FA47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457053"/>
      </p:ext>
    </p:extLst>
  </p:cSld>
  <p:clrMapOvr>
    <a:masterClrMapping/>
  </p:clrMapOvr>
  <p:transition spd="slow" advClick="0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4FA74-67D9-4D3E-A946-BC6318E896A8}" type="datetimeFigureOut">
              <a:rPr lang="en-US"/>
              <a:pPr>
                <a:defRPr/>
              </a:pPr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894EE-EC79-404E-B787-BCD2EC5BC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714432"/>
      </p:ext>
    </p:extLst>
  </p:cSld>
  <p:clrMapOvr>
    <a:masterClrMapping/>
  </p:clrMapOvr>
  <p:transition spd="slow" advClick="0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5DF31-5E81-4B0B-85CA-8355FB259D43}" type="datetimeFigureOut">
              <a:rPr lang="en-US"/>
              <a:pPr>
                <a:defRPr/>
              </a:pPr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F0B96-8F8C-4DC1-B9A1-5D76A42238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70725"/>
      </p:ext>
    </p:extLst>
  </p:cSld>
  <p:clrMapOvr>
    <a:masterClrMapping/>
  </p:clrMapOvr>
  <p:transition spd="slow" advClick="0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518D5-C0EA-49D7-87ED-A91677DCC6A5}" type="datetimeFigureOut">
              <a:rPr lang="en-US"/>
              <a:pPr>
                <a:defRPr/>
              </a:pPr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FA81C-106F-4BFC-BF5D-CEEB6E0B0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79805"/>
      </p:ext>
    </p:extLst>
  </p:cSld>
  <p:clrMapOvr>
    <a:masterClrMapping/>
  </p:clrMapOvr>
  <p:transition spd="slow" advClick="0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35E77-48E5-4252-A1C6-81F69FC0E33F}" type="datetimeFigureOut">
              <a:rPr lang="en-US"/>
              <a:pPr>
                <a:defRPr/>
              </a:pPr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CB621-0F63-4212-B54D-7B0A744AD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082768"/>
      </p:ext>
    </p:extLst>
  </p:cSld>
  <p:clrMapOvr>
    <a:masterClrMapping/>
  </p:clrMapOvr>
  <p:transition spd="slow" advClick="0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3DDAA-8082-4691-ADCB-F84A423392CB}" type="datetimeFigureOut">
              <a:rPr lang="en-US"/>
              <a:pPr>
                <a:defRPr/>
              </a:pPr>
              <a:t>4/2/2018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0C0E7-71B1-4EAA-B0F8-3EE17EF32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84273"/>
      </p:ext>
    </p:extLst>
  </p:cSld>
  <p:clrMapOvr>
    <a:masterClrMapping/>
  </p:clrMapOvr>
  <p:transition spd="slow" advClick="0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6CA09-B18D-47B7-A7AB-B958107BE66F}" type="datetimeFigureOut">
              <a:rPr lang="en-US"/>
              <a:pPr>
                <a:defRPr/>
              </a:pPr>
              <a:t>4/2/2018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71E6B-FB13-4806-8C17-EE2454A8B4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420844"/>
      </p:ext>
    </p:extLst>
  </p:cSld>
  <p:clrMapOvr>
    <a:masterClrMapping/>
  </p:clrMapOvr>
  <p:transition spd="slow" advClick="0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EC7C5-D8F9-45BD-B0B2-D1A3F07CD22F}" type="datetimeFigureOut">
              <a:rPr lang="en-US"/>
              <a:pPr>
                <a:defRPr/>
              </a:pPr>
              <a:t>4/2/2018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86A75-7BE8-472F-B86D-C4B9B50BD5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713761"/>
      </p:ext>
    </p:extLst>
  </p:cSld>
  <p:clrMapOvr>
    <a:masterClrMapping/>
  </p:clrMapOvr>
  <p:transition spd="slow" advClick="0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D67B5-6325-432A-BD99-6E715E002A20}" type="datetimeFigureOut">
              <a:rPr lang="en-US"/>
              <a:pPr>
                <a:defRPr/>
              </a:pPr>
              <a:t>4/2/2018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ED597-ED42-45A6-B4E9-4C909CE477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85082"/>
      </p:ext>
    </p:extLst>
  </p:cSld>
  <p:clrMapOvr>
    <a:masterClrMapping/>
  </p:clrMapOvr>
  <p:transition spd="slow" advClick="0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AADB8-5942-4FED-9831-BFEAACCD2A1A}" type="datetimeFigureOut">
              <a:rPr lang="en-US"/>
              <a:pPr>
                <a:defRPr/>
              </a:pPr>
              <a:t>4/2/2018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A2923-AA20-4988-87FE-3F63A1812B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491037"/>
      </p:ext>
    </p:extLst>
  </p:cSld>
  <p:clrMapOvr>
    <a:masterClrMapping/>
  </p:clrMapOvr>
  <p:transition spd="slow" advClick="0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35CC8-1515-498F-9D93-03776D0AB31A}" type="datetimeFigureOut">
              <a:rPr lang="en-US"/>
              <a:pPr>
                <a:defRPr/>
              </a:pPr>
              <a:t>4/2/2018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C6EE8-713D-4D2B-B47B-9EAC5DD15E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236796"/>
      </p:ext>
    </p:extLst>
  </p:cSld>
  <p:clrMapOvr>
    <a:masterClrMapping/>
  </p:clrMapOvr>
  <p:transition spd="slow" advClick="0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5CFE96-C678-4593-B07C-6A1AD8EBD4E3}" type="datetimeFigureOut">
              <a:rPr lang="en-US"/>
              <a:pPr>
                <a:defRPr/>
              </a:pPr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474749-CD05-434E-BD50-EE79C3E755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../Student/Keyboard%20Practice.doc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../Student/Keyboard%20Practice.docx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../Student/Keyboard%20Practice.docx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../Student/Keyboard%20Practice.docx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../Student/Keyboard%20Practice.docx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../Student/Keyboard%20Practice.docx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../Student/Keyboard%20Practice.doc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../Student/Keyboard%20Practice.docx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5"/>
          <p:cNvSpPr txBox="1">
            <a:spLocks noChangeArrowheads="1"/>
          </p:cNvSpPr>
          <p:nvPr/>
        </p:nvSpPr>
        <p:spPr bwMode="auto">
          <a:xfrm>
            <a:off x="990600" y="2895600"/>
            <a:ext cx="709341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smtClean="0">
                <a:latin typeface="Arial Rounded MT Bold" pitchFamily="34" charset="0"/>
              </a:rPr>
              <a:t>1.5 </a:t>
            </a:r>
            <a:r>
              <a:rPr lang="en-US" altLang="en-US" sz="5400" dirty="0">
                <a:latin typeface="Arial Rounded MT Bold" pitchFamily="34" charset="0"/>
              </a:rPr>
              <a:t>File Management</a:t>
            </a:r>
          </a:p>
        </p:txBody>
      </p:sp>
      <p:pic>
        <p:nvPicPr>
          <p:cNvPr id="4" name="Picture 3" title="Library Archives Lo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28600"/>
            <a:ext cx="66294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title="Libraries and Literacy 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37214"/>
            <a:ext cx="10287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File Management</a:t>
            </a:r>
            <a:endParaRPr lang="en-US" dirty="0"/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5"/>
          <p:cNvSpPr txBox="1">
            <a:spLocks noChangeArrowheads="1"/>
          </p:cNvSpPr>
          <p:nvPr/>
        </p:nvSpPr>
        <p:spPr bwMode="auto">
          <a:xfrm>
            <a:off x="647700" y="1819275"/>
            <a:ext cx="7848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>
                <a:latin typeface="Arial Rounded MT Bold" pitchFamily="34" charset="0"/>
              </a:rPr>
              <a:t>My Documents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400" y="3048000"/>
            <a:ext cx="8001000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n-lt"/>
                <a:cs typeface="+mn-cs"/>
              </a:rPr>
              <a:t>If you don’t “tell” the computer to do otherwise, it will save your: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latin typeface="+mn-lt"/>
                <a:cs typeface="+mn-cs"/>
              </a:rPr>
              <a:t>music files to the </a:t>
            </a:r>
            <a:r>
              <a:rPr lang="en-US" sz="3200" b="1" dirty="0">
                <a:latin typeface="+mn-lt"/>
                <a:cs typeface="+mn-cs"/>
              </a:rPr>
              <a:t>My Music </a:t>
            </a:r>
            <a:r>
              <a:rPr lang="en-US" sz="3200" dirty="0">
                <a:latin typeface="+mn-lt"/>
                <a:cs typeface="+mn-cs"/>
              </a:rPr>
              <a:t>folder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latin typeface="+mn-lt"/>
                <a:cs typeface="+mn-cs"/>
              </a:rPr>
              <a:t>pictures to the </a:t>
            </a:r>
            <a:r>
              <a:rPr lang="en-US" sz="3200" b="1" dirty="0">
                <a:latin typeface="+mn-lt"/>
                <a:cs typeface="+mn-cs"/>
              </a:rPr>
              <a:t>My Pictures</a:t>
            </a:r>
            <a:r>
              <a:rPr lang="en-US" sz="3200" dirty="0">
                <a:latin typeface="+mn-lt"/>
                <a:cs typeface="+mn-cs"/>
              </a:rPr>
              <a:t> folder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latin typeface="+mn-lt"/>
                <a:cs typeface="+mn-cs"/>
              </a:rPr>
              <a:t>videos to the </a:t>
            </a:r>
            <a:r>
              <a:rPr lang="en-US" sz="3200" b="1" dirty="0">
                <a:latin typeface="+mn-lt"/>
                <a:cs typeface="+mn-cs"/>
              </a:rPr>
              <a:t>My Video</a:t>
            </a:r>
            <a:r>
              <a:rPr lang="en-US" sz="3200" dirty="0">
                <a:latin typeface="+mn-lt"/>
                <a:cs typeface="+mn-cs"/>
              </a:rPr>
              <a:t> folders.</a:t>
            </a:r>
          </a:p>
        </p:txBody>
      </p:sp>
      <p:pic>
        <p:nvPicPr>
          <p:cNvPr id="2" name="Picture 1" title="Folder Ic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263" y="60325"/>
            <a:ext cx="42672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title="Library Archives 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" y="236220"/>
            <a:ext cx="66294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title="Libraries and Literacy 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330" y="244834"/>
            <a:ext cx="10287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My Documents</a:t>
            </a:r>
            <a:endParaRPr lang="en-US" dirty="0"/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5"/>
          <p:cNvSpPr txBox="1">
            <a:spLocks noChangeArrowheads="1"/>
          </p:cNvSpPr>
          <p:nvPr/>
        </p:nvSpPr>
        <p:spPr bwMode="auto">
          <a:xfrm>
            <a:off x="647700" y="1676400"/>
            <a:ext cx="7848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>
                <a:latin typeface="Arial Rounded MT Bold" pitchFamily="34" charset="0"/>
              </a:rPr>
              <a:t>My Files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33400" y="2895600"/>
            <a:ext cx="80010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You have a USB drive with all of your work files on it.  You have over 1000 files!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Can you imagine sorting through that many files?</a:t>
            </a:r>
          </a:p>
        </p:txBody>
      </p:sp>
      <p:pic>
        <p:nvPicPr>
          <p:cNvPr id="5" name="Picture 4" title="Library Archives Lo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8600"/>
            <a:ext cx="66294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title="Libraries and Literacy 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37214"/>
            <a:ext cx="10287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My Files</a:t>
            </a:r>
            <a:endParaRPr lang="en-US" dirty="0"/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5"/>
          <p:cNvSpPr txBox="1">
            <a:spLocks noChangeArrowheads="1"/>
          </p:cNvSpPr>
          <p:nvPr/>
        </p:nvSpPr>
        <p:spPr bwMode="auto">
          <a:xfrm>
            <a:off x="647700" y="1676400"/>
            <a:ext cx="7848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>
                <a:latin typeface="Arial Rounded MT Bold" pitchFamily="34" charset="0"/>
              </a:rPr>
              <a:t>How to Manage Files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33400" y="3048000"/>
            <a:ext cx="80010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Organizing files and saving them to a computer or external storage device is very similar to how we used to set up filing systems in a filing cabinet.</a:t>
            </a:r>
          </a:p>
        </p:txBody>
      </p:sp>
      <p:pic>
        <p:nvPicPr>
          <p:cNvPr id="5" name="Picture 4" title="Library Archives Lo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743" y="228600"/>
            <a:ext cx="66294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title="Libraries and Literacy 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143" y="237214"/>
            <a:ext cx="10287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to manage files</a:t>
            </a:r>
            <a:endParaRPr lang="en-US" dirty="0"/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1" title="Folder Screensho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9167813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19400" y="3886200"/>
            <a:ext cx="6553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Notice the different icons for these files.  </a:t>
            </a:r>
          </a:p>
          <a:p>
            <a:r>
              <a:rPr lang="en-US" sz="4000" dirty="0" smtClean="0"/>
              <a:t>What kind of file type goes with each icon?</a:t>
            </a:r>
            <a:endParaRPr lang="en-US" sz="4000" dirty="0"/>
          </a:p>
        </p:txBody>
      </p:sp>
      <p:pic>
        <p:nvPicPr>
          <p:cNvPr id="5" name="Picture 4" title="Library Archives 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613" y="6086393"/>
            <a:ext cx="66294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title="Libraries and Literacy 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6095007"/>
            <a:ext cx="10287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File Icons</a:t>
            </a:r>
            <a:endParaRPr lang="en-US" dirty="0"/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5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1600200" y="2581275"/>
            <a:ext cx="6032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>
                <a:latin typeface="Arial Rounded MT Bold" pitchFamily="34" charset="0"/>
              </a:rPr>
              <a:t>Time To Practice!</a:t>
            </a:r>
          </a:p>
        </p:txBody>
      </p:sp>
      <p:pic>
        <p:nvPicPr>
          <p:cNvPr id="4" name="Picture 3" title="Library Archives 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52400"/>
            <a:ext cx="66294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title="Libraries and Literacy 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61014"/>
            <a:ext cx="10287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Time to practice</a:t>
            </a:r>
            <a:endParaRPr lang="en-US" dirty="0"/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549275" y="1797050"/>
            <a:ext cx="4340225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Right Mouse Click on any empty space on your desktop to get this pop up menu.</a:t>
            </a:r>
          </a:p>
        </p:txBody>
      </p:sp>
      <p:pic>
        <p:nvPicPr>
          <p:cNvPr id="4" name="Picture 3" title="Drop Down Menu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0" y="1336675"/>
            <a:ext cx="363855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title="Library Archives 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2400"/>
            <a:ext cx="66294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title="Libraries and Literacy Logo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61014"/>
            <a:ext cx="10287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Popup Menu</a:t>
            </a:r>
            <a:endParaRPr lang="en-US" dirty="0"/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549275" y="1797050"/>
            <a:ext cx="3894138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Click the New option to get the side bar menu pictured at the right.</a:t>
            </a:r>
          </a:p>
        </p:txBody>
      </p:sp>
      <p:pic>
        <p:nvPicPr>
          <p:cNvPr id="3" name="Picture 2" title="Drop Down Menu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413" y="1447800"/>
            <a:ext cx="4376737" cy="426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title="Library Archives 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404" y="275499"/>
            <a:ext cx="66294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title="Libraries and Literacy Logo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804" y="284113"/>
            <a:ext cx="10287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Sidebar Menu</a:t>
            </a:r>
            <a:endParaRPr lang="en-US" dirty="0"/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549275" y="2867025"/>
            <a:ext cx="38941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Click the Folder Option.</a:t>
            </a:r>
          </a:p>
        </p:txBody>
      </p:sp>
      <p:pic>
        <p:nvPicPr>
          <p:cNvPr id="3" name="Picture 2" title="Drop Down Menu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413" y="1447800"/>
            <a:ext cx="4376737" cy="426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title="Library Archives 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8600"/>
            <a:ext cx="66294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title="Libraries and Literacy Logo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37214"/>
            <a:ext cx="10287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Folder Option</a:t>
            </a:r>
            <a:endParaRPr lang="en-US" dirty="0"/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228600" y="920750"/>
            <a:ext cx="58039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4000" dirty="0"/>
              <a:t>A new yellow folder will appear on your desktop.</a:t>
            </a:r>
          </a:p>
          <a:p>
            <a:pPr eaLnBrk="1" hangingPunct="1">
              <a:spcBef>
                <a:spcPct val="0"/>
              </a:spcBef>
            </a:pPr>
            <a:endParaRPr lang="en-US" altLang="en-US" sz="4000" dirty="0"/>
          </a:p>
          <a:p>
            <a:pPr eaLnBrk="1" hangingPunct="1">
              <a:spcBef>
                <a:spcPct val="0"/>
              </a:spcBef>
            </a:pPr>
            <a:r>
              <a:rPr lang="en-US" altLang="en-US" sz="4000" dirty="0"/>
              <a:t>Type your name in place of the words new folder.</a:t>
            </a:r>
          </a:p>
          <a:p>
            <a:pPr eaLnBrk="1" hangingPunct="1">
              <a:spcBef>
                <a:spcPct val="0"/>
              </a:spcBef>
            </a:pPr>
            <a:endParaRPr lang="en-US" altLang="en-US" sz="4000" dirty="0"/>
          </a:p>
          <a:p>
            <a:pPr eaLnBrk="1" hangingPunct="1">
              <a:spcBef>
                <a:spcPct val="0"/>
              </a:spcBef>
            </a:pPr>
            <a:r>
              <a:rPr lang="en-US" altLang="en-US" sz="4000" dirty="0"/>
              <a:t>Connie is our example student</a:t>
            </a:r>
            <a:r>
              <a:rPr lang="en-US" altLang="en-US" sz="4000" dirty="0">
                <a:latin typeface="Arial Rounded MT Bold" pitchFamily="34" charset="0"/>
              </a:rPr>
              <a:t>.</a:t>
            </a:r>
          </a:p>
        </p:txBody>
      </p:sp>
      <p:pic>
        <p:nvPicPr>
          <p:cNvPr id="2" name="Picture 1" title="Naming a Folder Ico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488" y="1092200"/>
            <a:ext cx="220345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3" title="Named Folder &quot;Connie&quot;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88" y="3886200"/>
            <a:ext cx="2184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title="Library Archives 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60020"/>
            <a:ext cx="66294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title="Libraries and Literacy Logo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68634"/>
            <a:ext cx="10287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Naming the folder</a:t>
            </a:r>
            <a:endParaRPr lang="en-US" dirty="0"/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381000" y="381000"/>
            <a:ext cx="8763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/>
              <a:t>Double Click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/>
              <a:t>the folder with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/>
              <a:t>your name 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/>
              <a:t>it to open it. </a:t>
            </a:r>
            <a:br>
              <a:rPr lang="en-US" altLang="en-US" sz="4000" dirty="0"/>
            </a:br>
            <a:r>
              <a:rPr lang="en-US" altLang="en-US" sz="4000" dirty="0"/>
              <a:t>It is empty.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/>
              <a:t>Click on the edge of the window with your mouse and drag to resize the window so it is smaller.</a:t>
            </a:r>
          </a:p>
        </p:txBody>
      </p:sp>
      <p:pic>
        <p:nvPicPr>
          <p:cNvPr id="3" name="Picture 2" title="Folder Screensho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088" y="620713"/>
            <a:ext cx="46355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 title="Arrow"/>
          <p:cNvCxnSpPr/>
          <p:nvPr/>
        </p:nvCxnSpPr>
        <p:spPr>
          <a:xfrm flipV="1">
            <a:off x="8302331" y="359799"/>
            <a:ext cx="685800" cy="685800"/>
          </a:xfrm>
          <a:prstGeom prst="straightConnector1">
            <a:avLst/>
          </a:prstGeom>
          <a:ln w="57150">
            <a:solidFill>
              <a:schemeClr val="accent3">
                <a:lumMod val="20000"/>
                <a:lumOff val="80000"/>
              </a:schemeClr>
            </a:solidFill>
            <a:headEnd type="arrow"/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5" name="Picture 4" title="Library Archives 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157" y="6019800"/>
            <a:ext cx="66294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title="Libraries and Literacy Logo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557" y="6028414"/>
            <a:ext cx="10287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Sizing folder windows</a:t>
            </a:r>
            <a:endParaRPr lang="en-US" dirty="0"/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5"/>
          <p:cNvSpPr txBox="1">
            <a:spLocks noChangeArrowheads="1"/>
          </p:cNvSpPr>
          <p:nvPr/>
        </p:nvSpPr>
        <p:spPr bwMode="auto">
          <a:xfrm>
            <a:off x="914400" y="1819275"/>
            <a:ext cx="75168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dirty="0">
                <a:latin typeface="Arial Rounded MT Bold" pitchFamily="34" charset="0"/>
              </a:rPr>
              <a:t>We are going to learn: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33400" y="2928938"/>
            <a:ext cx="81534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3600" dirty="0"/>
              <a:t>The difference between a file and a folder.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3600" dirty="0"/>
              <a:t>The difference between “save” and “save as.”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3600" dirty="0"/>
              <a:t>To </a:t>
            </a:r>
            <a:r>
              <a:rPr lang="en-US" altLang="en-US" sz="3600" dirty="0" smtClean="0"/>
              <a:t>recognize file types by their icons.</a:t>
            </a:r>
            <a:endParaRPr lang="en-US" altLang="en-US" sz="3600" dirty="0"/>
          </a:p>
        </p:txBody>
      </p:sp>
      <p:pic>
        <p:nvPicPr>
          <p:cNvPr id="4" name="Picture 3" title="Library Archives Lo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471" y="304800"/>
            <a:ext cx="66294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title="Libraries and Literacy 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871" y="313414"/>
            <a:ext cx="10287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 are going to learn</a:t>
            </a:r>
            <a:endParaRPr lang="en-US" dirty="0"/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3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381000" y="381000"/>
            <a:ext cx="35052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Double Click on the Student Folder. </a:t>
            </a:r>
            <a:br>
              <a:rPr lang="en-US" altLang="en-US" sz="4000"/>
            </a:br>
            <a:endParaRPr lang="en-US" altLang="en-US" sz="4000"/>
          </a:p>
        </p:txBody>
      </p:sp>
      <p:pic>
        <p:nvPicPr>
          <p:cNvPr id="21508" name="Picture 4" title="Student Folder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1000"/>
            <a:ext cx="167640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" title="Folder Screensho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504825" y="2873375"/>
            <a:ext cx="45720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5334000" y="2876550"/>
            <a:ext cx="35052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Notice the Computer Basics Folder inside the Student Folder.</a:t>
            </a:r>
          </a:p>
        </p:txBody>
      </p:sp>
      <p:pic>
        <p:nvPicPr>
          <p:cNvPr id="7" name="Picture 6" title="Library Archives Logo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529" y="228600"/>
            <a:ext cx="66294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title="Libraries and Literacy 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929" y="237214"/>
            <a:ext cx="10287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Computer</a:t>
            </a:r>
            <a:r>
              <a:rPr lang="en-US" baseline="0" dirty="0" smtClean="0"/>
              <a:t> basics folder</a:t>
            </a:r>
            <a:endParaRPr lang="en-US" dirty="0"/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Folder Screensho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146300"/>
            <a:ext cx="4235450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1" title="Folder Screensho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152400" y="2201863"/>
            <a:ext cx="4238625" cy="30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 title="Arrow"/>
          <p:cNvCxnSpPr/>
          <p:nvPr/>
        </p:nvCxnSpPr>
        <p:spPr>
          <a:xfrm flipV="1">
            <a:off x="4038600" y="1828800"/>
            <a:ext cx="685800" cy="685800"/>
          </a:xfrm>
          <a:prstGeom prst="straightConnector1">
            <a:avLst/>
          </a:prstGeom>
          <a:ln w="57150">
            <a:solidFill>
              <a:schemeClr val="accent3">
                <a:lumMod val="20000"/>
                <a:lumOff val="80000"/>
              </a:schemeClr>
            </a:solidFill>
            <a:headEnd type="arrow"/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 title="Arrow"/>
          <p:cNvCxnSpPr/>
          <p:nvPr/>
        </p:nvCxnSpPr>
        <p:spPr>
          <a:xfrm flipV="1">
            <a:off x="8229600" y="1828800"/>
            <a:ext cx="685800" cy="685800"/>
          </a:xfrm>
          <a:prstGeom prst="straightConnector1">
            <a:avLst/>
          </a:prstGeom>
          <a:ln w="57150">
            <a:solidFill>
              <a:schemeClr val="accent3">
                <a:lumMod val="20000"/>
                <a:lumOff val="80000"/>
              </a:schemeClr>
            </a:solidFill>
            <a:headEnd type="arrow"/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TextBox 11">
            <a:hlinkClick r:id="rId4" action="ppaction://hlinkfile"/>
          </p:cNvPr>
          <p:cNvSpPr txBox="1">
            <a:spLocks noChangeArrowheads="1"/>
          </p:cNvSpPr>
          <p:nvPr/>
        </p:nvSpPr>
        <p:spPr bwMode="auto">
          <a:xfrm>
            <a:off x="358775" y="438150"/>
            <a:ext cx="84804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Resize your 2 folder windows so you can see both at the same time. </a:t>
            </a:r>
          </a:p>
        </p:txBody>
      </p:sp>
      <p:pic>
        <p:nvPicPr>
          <p:cNvPr id="9" name="Picture 8" title="Library Archives Logo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466" y="5943600"/>
            <a:ext cx="66294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title="Libraries and Literacy 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866" y="5952214"/>
            <a:ext cx="10287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Resizing folders</a:t>
            </a:r>
            <a:endParaRPr lang="en-US" dirty="0"/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title="Folder Screensho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7"/>
          <p:cNvSpPr txBox="1">
            <a:spLocks noChangeArrowheads="1"/>
          </p:cNvSpPr>
          <p:nvPr/>
        </p:nvSpPr>
        <p:spPr bwMode="auto">
          <a:xfrm>
            <a:off x="914400" y="4386263"/>
            <a:ext cx="77724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Right Mouse Click on the Computer Basics folder in the Student Folder and click the copy option.</a:t>
            </a:r>
          </a:p>
        </p:txBody>
      </p:sp>
      <p:pic>
        <p:nvPicPr>
          <p:cNvPr id="5" name="Picture 4" title="Library Archives 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743" y="5972810"/>
            <a:ext cx="66294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title="Libraries and Literacy 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143" y="5981424"/>
            <a:ext cx="10287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Right click</a:t>
            </a:r>
            <a:endParaRPr lang="en-US" dirty="0"/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title="Folder Screensho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914400" y="4310063"/>
            <a:ext cx="78486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Now Right Mouse Click in the blank area in the folder with your name and click the paste option.</a:t>
            </a:r>
          </a:p>
        </p:txBody>
      </p:sp>
      <p:pic>
        <p:nvPicPr>
          <p:cNvPr id="5" name="Picture 4" title="Library Archives 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743" y="5973037"/>
            <a:ext cx="66294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title="Libraries and Literacy 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143" y="5981651"/>
            <a:ext cx="10287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Right click and paste</a:t>
            </a:r>
            <a:endParaRPr lang="en-US" dirty="0"/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Box 5"/>
          <p:cNvSpPr txBox="1">
            <a:spLocks noChangeArrowheads="1"/>
          </p:cNvSpPr>
          <p:nvPr/>
        </p:nvSpPr>
        <p:spPr bwMode="auto">
          <a:xfrm>
            <a:off x="914400" y="3810000"/>
            <a:ext cx="73025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An exact copy of the student folder will appear in the folder with your name.</a:t>
            </a:r>
          </a:p>
        </p:txBody>
      </p:sp>
      <p:pic>
        <p:nvPicPr>
          <p:cNvPr id="25604" name="Picture 2" title="Folder Screensho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title="Library Archives 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743" y="5951379"/>
            <a:ext cx="66294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title="Libraries and Literacy 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143" y="5959993"/>
            <a:ext cx="10287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Copying folder</a:t>
            </a:r>
            <a:r>
              <a:rPr lang="en-US" baseline="0" dirty="0" smtClean="0"/>
              <a:t> content</a:t>
            </a:r>
            <a:endParaRPr lang="en-US" dirty="0"/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Box 5"/>
          <p:cNvSpPr txBox="1">
            <a:spLocks noChangeArrowheads="1"/>
          </p:cNvSpPr>
          <p:nvPr/>
        </p:nvSpPr>
        <p:spPr bwMode="auto">
          <a:xfrm>
            <a:off x="914400" y="3657600"/>
            <a:ext cx="73025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Close the student folder by clicking the X at the upper right hand corner of its window.</a:t>
            </a:r>
          </a:p>
        </p:txBody>
      </p:sp>
      <p:pic>
        <p:nvPicPr>
          <p:cNvPr id="26628" name="Picture 2" title="Folder Screensho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 title="Arrow"/>
          <p:cNvSpPr/>
          <p:nvPr/>
        </p:nvSpPr>
        <p:spPr>
          <a:xfrm rot="18052886">
            <a:off x="2517776" y="874712"/>
            <a:ext cx="2362200" cy="6064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5" title="Library Archives 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743" y="5875179"/>
            <a:ext cx="66294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title="Libraries and Literacy 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143" y="5883793"/>
            <a:ext cx="10287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Close a folder</a:t>
            </a:r>
            <a:endParaRPr lang="en-US" dirty="0"/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11" title="Folder Screenshot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72175"/>
            <a:ext cx="7683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1" title="Folder Screensho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9144000" cy="672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Box 5"/>
          <p:cNvSpPr txBox="1">
            <a:spLocks noChangeArrowheads="1"/>
          </p:cNvSpPr>
          <p:nvPr/>
        </p:nvSpPr>
        <p:spPr bwMode="auto">
          <a:xfrm>
            <a:off x="1905000" y="2438400"/>
            <a:ext cx="6784975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Maximize YOUR folder to fill the screen by clicking the restore/maximize button at the top right hand corner of its window.</a:t>
            </a:r>
          </a:p>
        </p:txBody>
      </p:sp>
      <p:sp>
        <p:nvSpPr>
          <p:cNvPr id="8" name="Right Arrow 7" title="Arrow"/>
          <p:cNvSpPr/>
          <p:nvPr/>
        </p:nvSpPr>
        <p:spPr>
          <a:xfrm rot="18052886">
            <a:off x="6924676" y="874712"/>
            <a:ext cx="2362200" cy="6064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Picture 8" title="Library Archives 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574" y="5620385"/>
            <a:ext cx="66294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title="Libraries and Literacy Logo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974" y="5628999"/>
            <a:ext cx="10287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Maximizing</a:t>
            </a:r>
            <a:r>
              <a:rPr lang="en-US" baseline="0" dirty="0" smtClean="0"/>
              <a:t> folders</a:t>
            </a:r>
            <a:endParaRPr lang="en-US" dirty="0"/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11" title="Folder Screenshot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72175"/>
            <a:ext cx="7683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1" title="Folder Screensho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9144000" cy="672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Box 5"/>
          <p:cNvSpPr txBox="1">
            <a:spLocks noChangeArrowheads="1"/>
          </p:cNvSpPr>
          <p:nvPr/>
        </p:nvSpPr>
        <p:spPr bwMode="auto">
          <a:xfrm>
            <a:off x="1905000" y="2438400"/>
            <a:ext cx="678497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Create another new folder (subfolder because it is inside another folder) and name it Practice.</a:t>
            </a:r>
          </a:p>
        </p:txBody>
      </p:sp>
      <p:pic>
        <p:nvPicPr>
          <p:cNvPr id="7" name="Picture 6" title="Library Archives 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711" y="5417185"/>
            <a:ext cx="66294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title="Libraries and Literacy Logo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111" y="5425799"/>
            <a:ext cx="10287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Subfolder</a:t>
            </a:r>
            <a:endParaRPr lang="en-US" dirty="0"/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11" title="Folder Screenshot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72175"/>
            <a:ext cx="7683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1" title="Folder Screensho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9144000" cy="672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Box 5"/>
          <p:cNvSpPr txBox="1">
            <a:spLocks noChangeArrowheads="1"/>
          </p:cNvSpPr>
          <p:nvPr/>
        </p:nvSpPr>
        <p:spPr bwMode="auto">
          <a:xfrm>
            <a:off x="1905000" y="2438400"/>
            <a:ext cx="6784975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Restore this folder to its previous size by clicking the restore/maximize button at the top right hand corner of the screen again.</a:t>
            </a:r>
          </a:p>
        </p:txBody>
      </p:sp>
      <p:sp>
        <p:nvSpPr>
          <p:cNvPr id="8" name="Right Arrow 7" title="Arrow"/>
          <p:cNvSpPr/>
          <p:nvPr/>
        </p:nvSpPr>
        <p:spPr>
          <a:xfrm rot="18052886">
            <a:off x="6924676" y="858837"/>
            <a:ext cx="2362200" cy="6064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Picture 8" title="Library Archives 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585" y="5591221"/>
            <a:ext cx="66294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title="Libraries and Literacy Logo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985" y="5599835"/>
            <a:ext cx="10287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Restoring the folder window</a:t>
            </a:r>
            <a:endParaRPr lang="en-US" dirty="0"/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2" title="Folder Screensho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0500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152400" y="2709863"/>
            <a:ext cx="46482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Double Click on the Computer Basics folder to open it.</a:t>
            </a:r>
          </a:p>
        </p:txBody>
      </p:sp>
      <p:pic>
        <p:nvPicPr>
          <p:cNvPr id="5" name="Picture 4" title="Library Archives 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8600"/>
            <a:ext cx="66294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title="Libraries and Literacy 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37214"/>
            <a:ext cx="10287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Opening a folder</a:t>
            </a:r>
            <a:endParaRPr lang="en-US" dirty="0"/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914400" y="1819275"/>
            <a:ext cx="75168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>
                <a:latin typeface="Arial Rounded MT Bold" pitchFamily="34" charset="0"/>
              </a:rPr>
              <a:t>We are going to learn: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33400" y="2971800"/>
            <a:ext cx="81534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3600"/>
              <a:t>How to create a folder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3600"/>
              <a:t>How to change file and folder names.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3600"/>
              <a:t>How to copy, cut and paste files and folders.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3600"/>
              <a:t>How to drag and drop files and folders.</a:t>
            </a:r>
          </a:p>
        </p:txBody>
      </p:sp>
      <p:pic>
        <p:nvPicPr>
          <p:cNvPr id="5" name="Picture 4" title="Library Archives Lo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10185"/>
            <a:ext cx="66294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title="Libraries and Literacy 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18799"/>
            <a:ext cx="10287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 are going to learn</a:t>
            </a:r>
            <a:endParaRPr lang="en-US" dirty="0"/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3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Box 5"/>
          <p:cNvSpPr txBox="1">
            <a:spLocks noChangeArrowheads="1"/>
          </p:cNvSpPr>
          <p:nvPr/>
        </p:nvSpPr>
        <p:spPr bwMode="auto">
          <a:xfrm>
            <a:off x="304800" y="2951163"/>
            <a:ext cx="3810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Notice the different icons.</a:t>
            </a:r>
          </a:p>
        </p:txBody>
      </p:sp>
      <p:pic>
        <p:nvPicPr>
          <p:cNvPr id="31748" name="Picture 1" title="Folder Screensho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881188"/>
            <a:ext cx="4800600" cy="337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title="Library Archives 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76200"/>
            <a:ext cx="66294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title="Libraries and Literacy 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84814"/>
            <a:ext cx="10287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Icons</a:t>
            </a:r>
            <a:endParaRPr lang="en-US" dirty="0"/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Box 5"/>
          <p:cNvSpPr txBox="1">
            <a:spLocks noChangeArrowheads="1"/>
          </p:cNvSpPr>
          <p:nvPr/>
        </p:nvSpPr>
        <p:spPr bwMode="auto">
          <a:xfrm>
            <a:off x="304800" y="1600200"/>
            <a:ext cx="38100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Click one time on the first file and hold down the shift key while clicking on the last file.</a:t>
            </a:r>
          </a:p>
        </p:txBody>
      </p:sp>
      <p:pic>
        <p:nvPicPr>
          <p:cNvPr id="32772" name="Picture 1" title="Folder Screensho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881188"/>
            <a:ext cx="4800600" cy="337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title="Library Archives 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743" y="152400"/>
            <a:ext cx="66294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title="Libraries and Literacy 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143" y="161014"/>
            <a:ext cx="10287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Shift Key</a:t>
            </a:r>
            <a:endParaRPr lang="en-US" dirty="0"/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Box 5"/>
          <p:cNvSpPr txBox="1">
            <a:spLocks noChangeArrowheads="1"/>
          </p:cNvSpPr>
          <p:nvPr/>
        </p:nvSpPr>
        <p:spPr bwMode="auto">
          <a:xfrm>
            <a:off x="304800" y="1828800"/>
            <a:ext cx="44196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The three files are now selected.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BE CAREFUL!!!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Right mouse click on any of the files and click copy.</a:t>
            </a:r>
          </a:p>
        </p:txBody>
      </p:sp>
      <p:pic>
        <p:nvPicPr>
          <p:cNvPr id="33796" name="Picture 2" title="Folder Screensho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87450"/>
            <a:ext cx="3967163" cy="461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title="Library Archives 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28588"/>
            <a:ext cx="66294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title="Libraries and Literacy 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37202"/>
            <a:ext cx="10287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Copying multiple</a:t>
            </a:r>
            <a:r>
              <a:rPr lang="en-US" baseline="0" dirty="0" smtClean="0"/>
              <a:t> files</a:t>
            </a:r>
            <a:endParaRPr lang="en-US" dirty="0"/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Box 5"/>
          <p:cNvSpPr txBox="1">
            <a:spLocks noChangeArrowheads="1"/>
          </p:cNvSpPr>
          <p:nvPr/>
        </p:nvSpPr>
        <p:spPr bwMode="auto">
          <a:xfrm>
            <a:off x="473075" y="3138488"/>
            <a:ext cx="441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Close this folder.</a:t>
            </a:r>
          </a:p>
        </p:txBody>
      </p:sp>
      <p:pic>
        <p:nvPicPr>
          <p:cNvPr id="34820" name="Picture 2" title="Folder Screensho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87450"/>
            <a:ext cx="3967163" cy="461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title="Library Archives 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02462"/>
            <a:ext cx="66294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title="Libraries and Literacy 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11076"/>
            <a:ext cx="10287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Closing a folder</a:t>
            </a:r>
            <a:endParaRPr lang="en-US" dirty="0"/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Box 5"/>
          <p:cNvSpPr txBox="1">
            <a:spLocks noChangeArrowheads="1"/>
          </p:cNvSpPr>
          <p:nvPr/>
        </p:nvSpPr>
        <p:spPr bwMode="auto">
          <a:xfrm>
            <a:off x="381000" y="1981200"/>
            <a:ext cx="44196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Double Click on the folder with your name on it to open it.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Then open the practice folder.</a:t>
            </a:r>
          </a:p>
        </p:txBody>
      </p:sp>
      <p:pic>
        <p:nvPicPr>
          <p:cNvPr id="35844" name="Picture 1" title="Folder Screensho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00138"/>
            <a:ext cx="4117975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title="Library Archives 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743" y="21772"/>
            <a:ext cx="66294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title="Libraries and Literacy 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143" y="30386"/>
            <a:ext cx="10287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Opening folders</a:t>
            </a:r>
            <a:endParaRPr lang="en-US" dirty="0"/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Box 5"/>
          <p:cNvSpPr txBox="1">
            <a:spLocks noChangeArrowheads="1"/>
          </p:cNvSpPr>
          <p:nvPr/>
        </p:nvSpPr>
        <p:spPr bwMode="auto">
          <a:xfrm>
            <a:off x="304800" y="1524000"/>
            <a:ext cx="44196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Right mouse click in the blank space and click the paste option.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You now have a copy of each file in each folder.</a:t>
            </a:r>
          </a:p>
        </p:txBody>
      </p:sp>
      <p:pic>
        <p:nvPicPr>
          <p:cNvPr id="36868" name="Picture 2" title="Folder Screensho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38238"/>
            <a:ext cx="411480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title="Library Archives 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76200"/>
            <a:ext cx="66294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title="Libraries and Literacy 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84814"/>
            <a:ext cx="10287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Right mouse click and paste</a:t>
            </a:r>
            <a:endParaRPr lang="en-US" dirty="0"/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Box 5"/>
          <p:cNvSpPr txBox="1">
            <a:spLocks noChangeArrowheads="1"/>
          </p:cNvSpPr>
          <p:nvPr/>
        </p:nvSpPr>
        <p:spPr bwMode="auto">
          <a:xfrm>
            <a:off x="317500" y="838200"/>
            <a:ext cx="8385175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4000" dirty="0" smtClean="0"/>
              <a:t>You can also cut and paste files between files using the right mouse click method </a:t>
            </a:r>
          </a:p>
          <a:p>
            <a:pPr eaLnBrk="1" hangingPunct="1">
              <a:defRPr/>
            </a:pPr>
            <a:endParaRPr lang="en-US" altLang="en-US" sz="4000" dirty="0" smtClean="0"/>
          </a:p>
          <a:p>
            <a:pPr eaLnBrk="1" hangingPunct="1">
              <a:defRPr/>
            </a:pPr>
            <a:r>
              <a:rPr lang="en-US" altLang="en-US" sz="4000" dirty="0" smtClean="0"/>
              <a:t>OR</a:t>
            </a:r>
          </a:p>
          <a:p>
            <a:pPr eaLnBrk="1" hangingPunct="1">
              <a:defRPr/>
            </a:pPr>
            <a:endParaRPr lang="en-US" altLang="en-US" sz="4000" dirty="0" smtClean="0"/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4000" dirty="0" smtClean="0"/>
              <a:t>by using the Ctrl X to cut and Ctrl V to paste method you learned in the keyboarding practice document. </a:t>
            </a:r>
          </a:p>
        </p:txBody>
      </p:sp>
      <p:pic>
        <p:nvPicPr>
          <p:cNvPr id="4" name="Picture 3" title="Library Archives Lo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97609"/>
            <a:ext cx="66294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title="Libraries and Literacy 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06223"/>
            <a:ext cx="10287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Cut and paste</a:t>
            </a:r>
            <a:r>
              <a:rPr lang="en-US" baseline="0" dirty="0" smtClean="0"/>
              <a:t> options</a:t>
            </a:r>
            <a:endParaRPr lang="en-US" dirty="0"/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Box 5"/>
          <p:cNvSpPr txBox="1">
            <a:spLocks noChangeArrowheads="1"/>
          </p:cNvSpPr>
          <p:nvPr/>
        </p:nvSpPr>
        <p:spPr bwMode="auto">
          <a:xfrm>
            <a:off x="304800" y="1771650"/>
            <a:ext cx="838517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This practice session was done using existing files.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Even though you can move files from one folder to another, it is IMPORTANT that you know how to save a file to the correct location when you create it!</a:t>
            </a:r>
          </a:p>
        </p:txBody>
      </p:sp>
      <p:pic>
        <p:nvPicPr>
          <p:cNvPr id="4" name="Picture 3" title="Library Archives Lo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400"/>
            <a:ext cx="66294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title="Libraries and Literacy 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61014"/>
            <a:ext cx="10287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Practice session</a:t>
            </a:r>
            <a:r>
              <a:rPr lang="en-US" baseline="0" dirty="0" smtClean="0"/>
              <a:t> details</a:t>
            </a:r>
            <a:endParaRPr lang="en-US" dirty="0"/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Box 5"/>
          <p:cNvSpPr txBox="1">
            <a:spLocks noChangeArrowheads="1"/>
          </p:cNvSpPr>
          <p:nvPr/>
        </p:nvSpPr>
        <p:spPr bwMode="auto">
          <a:xfrm>
            <a:off x="304800" y="1146175"/>
            <a:ext cx="838517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File Management Practice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DEMONSTRATION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/>
          </a:p>
        </p:txBody>
      </p:sp>
      <p:pic>
        <p:nvPicPr>
          <p:cNvPr id="4" name="Picture 3" title="Library Archives Lo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0480"/>
            <a:ext cx="66294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title="Libraries and Literacy 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9094"/>
            <a:ext cx="10287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File management practice demo</a:t>
            </a:r>
            <a:endParaRPr lang="en-US" dirty="0"/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Box 5"/>
          <p:cNvSpPr txBox="1">
            <a:spLocks noChangeArrowheads="1"/>
          </p:cNvSpPr>
          <p:nvPr/>
        </p:nvSpPr>
        <p:spPr bwMode="auto">
          <a:xfrm>
            <a:off x="304800" y="1146175"/>
            <a:ext cx="838517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File Management Practice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Follow your handout and what I am doing to complete this practice.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You will start by opening Microsoft Word on your computer.</a:t>
            </a:r>
          </a:p>
        </p:txBody>
      </p:sp>
      <p:pic>
        <p:nvPicPr>
          <p:cNvPr id="4" name="Picture 3" title="Library Archives Lo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66294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title="Libraries and Literacy 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61014"/>
            <a:ext cx="10287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File management practice instructions</a:t>
            </a:r>
            <a:endParaRPr lang="en-US" dirty="0"/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5"/>
          <p:cNvSpPr txBox="1">
            <a:spLocks noChangeArrowheads="1"/>
          </p:cNvSpPr>
          <p:nvPr/>
        </p:nvSpPr>
        <p:spPr bwMode="auto">
          <a:xfrm>
            <a:off x="914400" y="1819275"/>
            <a:ext cx="75168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>
                <a:latin typeface="Arial Rounded MT Bold" pitchFamily="34" charset="0"/>
              </a:rPr>
              <a:t>We are going to learn: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33400" y="2971800"/>
            <a:ext cx="81534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3600"/>
              <a:t>The difference between cut and copy.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3600"/>
              <a:t>How to make changes to a file and save the changes.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3600"/>
              <a:t>The importance of keeping your files organized.</a:t>
            </a:r>
          </a:p>
        </p:txBody>
      </p:sp>
      <p:pic>
        <p:nvPicPr>
          <p:cNvPr id="5" name="Picture 4" title="Library Archives Lo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814" y="210185"/>
            <a:ext cx="66294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title="Libraries and Literacy 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214" y="218799"/>
            <a:ext cx="10287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 are going to learn</a:t>
            </a:r>
            <a:endParaRPr lang="en-US" dirty="0"/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3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Box 5"/>
          <p:cNvSpPr txBox="1">
            <a:spLocks noChangeArrowheads="1"/>
          </p:cNvSpPr>
          <p:nvPr/>
        </p:nvSpPr>
        <p:spPr bwMode="auto">
          <a:xfrm>
            <a:off x="304800" y="1146175"/>
            <a:ext cx="8385175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/>
              <a:t>File Management Practice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 dirty="0"/>
          </a:p>
          <a:p>
            <a:pPr marL="571500" indent="-571500" eaLnBrk="1" hangingPunct="1">
              <a:spcBef>
                <a:spcPct val="0"/>
              </a:spcBef>
            </a:pPr>
            <a:r>
              <a:rPr lang="en-US" altLang="en-US" sz="4000" dirty="0"/>
              <a:t>Click the start button at the bottom left hand corner of your desktop</a:t>
            </a:r>
            <a:r>
              <a:rPr lang="en-US" altLang="en-US" sz="4000" dirty="0" smtClean="0"/>
              <a:t>. </a:t>
            </a:r>
          </a:p>
          <a:p>
            <a:pPr marL="571500" indent="-571500" eaLnBrk="1" hangingPunct="1">
              <a:spcBef>
                <a:spcPct val="0"/>
              </a:spcBef>
            </a:pPr>
            <a:r>
              <a:rPr lang="en-US" altLang="en-US" sz="4000" dirty="0" smtClean="0"/>
              <a:t>Click on “All Programs.”</a:t>
            </a:r>
          </a:p>
          <a:p>
            <a:pPr marL="571500" indent="-571500" eaLnBrk="1" hangingPunct="1">
              <a:spcBef>
                <a:spcPct val="0"/>
              </a:spcBef>
            </a:pPr>
            <a:r>
              <a:rPr lang="en-US" altLang="en-US" sz="4000" dirty="0" smtClean="0"/>
              <a:t>Use your mouse to scroll or the arrow keys to choose “Microsoft </a:t>
            </a:r>
            <a:r>
              <a:rPr lang="en-US" altLang="en-US" sz="4000" dirty="0"/>
              <a:t>Office.”</a:t>
            </a:r>
          </a:p>
          <a:p>
            <a:pPr marL="571500" indent="-571500" eaLnBrk="1" hangingPunct="1">
              <a:spcBef>
                <a:spcPct val="0"/>
              </a:spcBef>
            </a:pPr>
            <a:r>
              <a:rPr lang="en-US" altLang="en-US" sz="4000" dirty="0"/>
              <a:t>Then click “Microsoft Word.”</a:t>
            </a:r>
          </a:p>
        </p:txBody>
      </p:sp>
      <p:pic>
        <p:nvPicPr>
          <p:cNvPr id="4" name="Picture 3" title="Library Archives Lo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400"/>
            <a:ext cx="66294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title="Libraries and Literacy 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61014"/>
            <a:ext cx="10287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File management practice step by step</a:t>
            </a:r>
            <a:endParaRPr lang="en-US" dirty="0"/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2620963"/>
            <a:ext cx="440848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latin typeface="Arial Rounded MT Bold" pitchFamily="34" charset="0"/>
              </a:rPr>
              <a:t>File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latin typeface="Arial Rounded MT Bold" pitchFamily="34" charset="0"/>
              </a:rPr>
              <a:t>Management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3813" y="4416425"/>
            <a:ext cx="43846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/>
              <a:t>MATTERS!</a:t>
            </a:r>
          </a:p>
        </p:txBody>
      </p:sp>
      <p:pic>
        <p:nvPicPr>
          <p:cNvPr id="1026" name="Picture 2" descr="C:\Users\BTOPuser\AppData\Local\Microsoft\Windows\Temporary Internet Files\Content.IE5\5F45FOGE\MP900422117[1].jpg" title="Messy file cabi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88" y="0"/>
            <a:ext cx="47355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title="Library Archives 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8101"/>
            <a:ext cx="66294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title="Libraries and Literacy 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6715"/>
            <a:ext cx="10287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File Management Matters</a:t>
            </a:r>
            <a:endParaRPr lang="en-US" dirty="0"/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5"/>
          <p:cNvSpPr txBox="1">
            <a:spLocks noChangeArrowheads="1"/>
          </p:cNvSpPr>
          <p:nvPr/>
        </p:nvSpPr>
        <p:spPr bwMode="auto">
          <a:xfrm>
            <a:off x="0" y="2620963"/>
            <a:ext cx="440848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latin typeface="Arial Rounded MT Bold" pitchFamily="34" charset="0"/>
              </a:rPr>
              <a:t>File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latin typeface="Arial Rounded MT Bold" pitchFamily="34" charset="0"/>
              </a:rPr>
              <a:t>Management</a:t>
            </a:r>
          </a:p>
        </p:txBody>
      </p:sp>
      <p:sp>
        <p:nvSpPr>
          <p:cNvPr id="7172" name="TextBox 9"/>
          <p:cNvSpPr txBox="1">
            <a:spLocks noChangeArrowheads="1"/>
          </p:cNvSpPr>
          <p:nvPr/>
        </p:nvSpPr>
        <p:spPr bwMode="auto">
          <a:xfrm>
            <a:off x="23813" y="4416425"/>
            <a:ext cx="43846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/>
              <a:t>MATTERS!</a:t>
            </a:r>
          </a:p>
        </p:txBody>
      </p:sp>
      <p:pic>
        <p:nvPicPr>
          <p:cNvPr id="7173" name="Picture 3" descr="C:\Users\BTOPuser\AppData\Local\Microsoft\Windows\Temporary Internet Files\Content.IE5\GRCYPMXH\MP900409031[1].jpg" title="Hands in a file cabi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88" y="733425"/>
            <a:ext cx="5345112" cy="534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title="Library Archives 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66294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title="Libraries and Literacy 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7214"/>
            <a:ext cx="10287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File Management Matters</a:t>
            </a:r>
            <a:endParaRPr lang="en-US" dirty="0"/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5"/>
          <p:cNvSpPr txBox="1">
            <a:spLocks noChangeArrowheads="1"/>
          </p:cNvSpPr>
          <p:nvPr/>
        </p:nvSpPr>
        <p:spPr bwMode="auto">
          <a:xfrm>
            <a:off x="647700" y="1819275"/>
            <a:ext cx="7848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>
                <a:latin typeface="Arial Rounded MT Bold" pitchFamily="34" charset="0"/>
              </a:rPr>
              <a:t>File Management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7200" y="2895600"/>
            <a:ext cx="8229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Between primary and secondary storage capabilities, your computer has the ability to store and retrieve VAST amounts of data!</a:t>
            </a:r>
          </a:p>
        </p:txBody>
      </p:sp>
      <p:pic>
        <p:nvPicPr>
          <p:cNvPr id="1026" name="Picture 2" descr="C:\Users\BTOPuser\AppData\Local\Microsoft\Windows\Temporary Internet Files\Content.IE5\L1N3DOEA\MP900411694[1].jpg" title="Hard Di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722813"/>
            <a:ext cx="2173288" cy="144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BTOPuser\AppData\Local\Microsoft\Windows\Temporary Internet Files\Content.IE5\L1N3DOEA\MP900411692[1].jpg" title="CD Dr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72122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BTOPuser\AppData\Local\Microsoft\Windows\Temporary Internet Files\Content.IE5\L1N3DOEA\MP900405468[1].jpg" title="Thumb Driv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38" y="4722813"/>
            <a:ext cx="2397125" cy="171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title="Library Archives Logo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743" y="125413"/>
            <a:ext cx="66294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title="Libraries and Literacy 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143" y="134027"/>
            <a:ext cx="10287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File Management</a:t>
            </a:r>
            <a:endParaRPr lang="en-US" dirty="0"/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5"/>
          <p:cNvSpPr txBox="1">
            <a:spLocks noChangeArrowheads="1"/>
          </p:cNvSpPr>
          <p:nvPr/>
        </p:nvSpPr>
        <p:spPr bwMode="auto">
          <a:xfrm>
            <a:off x="647700" y="1819275"/>
            <a:ext cx="7848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>
                <a:latin typeface="Arial Rounded MT Bold" pitchFamily="34" charset="0"/>
              </a:rPr>
              <a:t>File Management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7200" y="2819400"/>
            <a:ext cx="82327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However, if your files are not organized, in a way that makes sense to you, retrieving files could end up being a difficult task indeed.</a:t>
            </a:r>
          </a:p>
        </p:txBody>
      </p:sp>
      <p:pic>
        <p:nvPicPr>
          <p:cNvPr id="2050" name="Picture 2" descr="C:\Users\BTOPuser\AppData\Local\Microsoft\Windows\Temporary Internet Files\Content.IE5\GRCYPMXH\MM900283213[1].gif" title="Messy Cabine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511675"/>
            <a:ext cx="2098675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title="Library Archives 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355" y="215424"/>
            <a:ext cx="66294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title="Libraries and Literacy 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755" y="224038"/>
            <a:ext cx="10287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File Management</a:t>
            </a:r>
            <a:endParaRPr lang="en-US" dirty="0"/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5"/>
          <p:cNvSpPr txBox="1">
            <a:spLocks noChangeArrowheads="1"/>
          </p:cNvSpPr>
          <p:nvPr/>
        </p:nvSpPr>
        <p:spPr bwMode="auto">
          <a:xfrm>
            <a:off x="647700" y="1819275"/>
            <a:ext cx="7848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>
                <a:latin typeface="Arial Rounded MT Bold" pitchFamily="34" charset="0"/>
              </a:rPr>
              <a:t>My Documents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33400" y="3008313"/>
            <a:ext cx="80010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One of the default locations in which the computer saves your files is called “My Documents.” This can be located on your computer’s hard drive and/or on a server on your network.</a:t>
            </a:r>
          </a:p>
        </p:txBody>
      </p:sp>
      <p:pic>
        <p:nvPicPr>
          <p:cNvPr id="2" name="Picture 1" title="My Documents Ic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113" y="17463"/>
            <a:ext cx="2198687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title="Library Archives 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" y="100330"/>
            <a:ext cx="66294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title="Libraries and Literacy 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330" y="108944"/>
            <a:ext cx="10287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My Documents</a:t>
            </a:r>
            <a:endParaRPr lang="en-US" dirty="0"/>
          </a:p>
        </p:txBody>
      </p:sp>
    </p:spTree>
  </p:cSld>
  <p:clrMapOvr>
    <a:masterClrMapping/>
  </p:clrMapOvr>
  <p:transition spd="slow"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6563</TotalTime>
  <Words>956</Words>
  <Application>Microsoft Office PowerPoint</Application>
  <PresentationFormat>On-screen Show (4:3)</PresentationFormat>
  <Paragraphs>139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Arial Rounded MT Bold</vt:lpstr>
      <vt:lpstr>Calibri</vt:lpstr>
      <vt:lpstr>Office Theme</vt:lpstr>
      <vt:lpstr>File Management</vt:lpstr>
      <vt:lpstr>We are going to learn</vt:lpstr>
      <vt:lpstr>We are going to learn</vt:lpstr>
      <vt:lpstr>We are going to learn</vt:lpstr>
      <vt:lpstr>File Management Matters</vt:lpstr>
      <vt:lpstr>File Management Matters</vt:lpstr>
      <vt:lpstr>File Management</vt:lpstr>
      <vt:lpstr>File Management</vt:lpstr>
      <vt:lpstr>My Documents</vt:lpstr>
      <vt:lpstr>My Documents</vt:lpstr>
      <vt:lpstr>My Files</vt:lpstr>
      <vt:lpstr>How to manage files</vt:lpstr>
      <vt:lpstr>File Icons</vt:lpstr>
      <vt:lpstr>Time to practice</vt:lpstr>
      <vt:lpstr>Popup Menu</vt:lpstr>
      <vt:lpstr>Sidebar Menu</vt:lpstr>
      <vt:lpstr>Folder Option</vt:lpstr>
      <vt:lpstr>Naming the folder</vt:lpstr>
      <vt:lpstr>Sizing folder windows</vt:lpstr>
      <vt:lpstr>Computer basics folder</vt:lpstr>
      <vt:lpstr>Resizing folders</vt:lpstr>
      <vt:lpstr>Right click</vt:lpstr>
      <vt:lpstr>Right click and paste</vt:lpstr>
      <vt:lpstr>Copying folder content</vt:lpstr>
      <vt:lpstr>Close a folder</vt:lpstr>
      <vt:lpstr>Maximizing folders</vt:lpstr>
      <vt:lpstr>Subfolder</vt:lpstr>
      <vt:lpstr>Restoring the folder window</vt:lpstr>
      <vt:lpstr>Opening a folder</vt:lpstr>
      <vt:lpstr>Icons</vt:lpstr>
      <vt:lpstr>Shift Key</vt:lpstr>
      <vt:lpstr>Copying multiple files</vt:lpstr>
      <vt:lpstr>Closing a folder</vt:lpstr>
      <vt:lpstr>Opening folders</vt:lpstr>
      <vt:lpstr>Right mouse click and paste</vt:lpstr>
      <vt:lpstr>Cut and paste options</vt:lpstr>
      <vt:lpstr>Practice session details</vt:lpstr>
      <vt:lpstr>File management practice demo</vt:lpstr>
      <vt:lpstr>File management practice instructions</vt:lpstr>
      <vt:lpstr>File management practice step by step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Connie</dc:creator>
  <cp:lastModifiedBy>Goyco, Jorge A</cp:lastModifiedBy>
  <cp:revision>181</cp:revision>
  <dcterms:created xsi:type="dcterms:W3CDTF">2012-02-02T18:02:38Z</dcterms:created>
  <dcterms:modified xsi:type="dcterms:W3CDTF">2018-04-02T16:46:54Z</dcterms:modified>
</cp:coreProperties>
</file>